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6" r:id="rId3"/>
    <p:sldId id="257" r:id="rId4"/>
    <p:sldId id="261" r:id="rId5"/>
    <p:sldId id="260" r:id="rId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p:cViewPr varScale="1">
        <p:scale>
          <a:sx n="105" d="100"/>
          <a:sy n="105" d="100"/>
        </p:scale>
        <p:origin x="21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svg>
</file>

<file path=ppt/media/image11.png>
</file>

<file path=ppt/media/image12.png>
</file>

<file path=ppt/media/image13.png>
</file>

<file path=ppt/media/image2.svg>
</file>

<file path=ppt/media/image3.png>
</file>

<file path=ppt/media/image4.png>
</file>

<file path=ppt/media/image5.sv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CFBB3D-9B32-4E0A-A38D-F2D086CB2105}"/>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292D4821-C8C6-4176-B0E1-4D80B22154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002A9AD5-5D55-4563-BF5D-013579FFEC34}"/>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5" name="フッター プレースホルダー 4">
            <a:extLst>
              <a:ext uri="{FF2B5EF4-FFF2-40B4-BE49-F238E27FC236}">
                <a16:creationId xmlns:a16="http://schemas.microsoft.com/office/drawing/2014/main" id="{A2F726AF-D3AE-4FB4-88C7-1C83B168D43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34D40D8-2BD4-4020-A925-FCF3A0AEBA3D}"/>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3521898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787BF3-1BF0-422E-8C16-D4CF6B6D7B05}"/>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24E41AC-8DEA-4F75-A704-3AB8B132A780}"/>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E805051-EA54-449F-B41E-7BCFD9EB6BDF}"/>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5" name="フッター プレースホルダー 4">
            <a:extLst>
              <a:ext uri="{FF2B5EF4-FFF2-40B4-BE49-F238E27FC236}">
                <a16:creationId xmlns:a16="http://schemas.microsoft.com/office/drawing/2014/main" id="{B1CF73D4-97C3-48BB-971C-0A5C32D9F51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AB2B2AA-F020-4AD9-A346-6165B2F916E8}"/>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2142813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77C5B305-60FA-4CA6-8A24-7B689C0504E7}"/>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B8F1BFA-D194-4383-B183-357E8BD10C7B}"/>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D8B01BA-EC8C-490E-B4AB-8FA53B10DE26}"/>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5" name="フッター プレースホルダー 4">
            <a:extLst>
              <a:ext uri="{FF2B5EF4-FFF2-40B4-BE49-F238E27FC236}">
                <a16:creationId xmlns:a16="http://schemas.microsoft.com/office/drawing/2014/main" id="{82922B43-EF1C-4D8C-8972-ECE4AA81E23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4983F01-7405-4CA1-AF0D-772F6EFB7A79}"/>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2259892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4CC8733-A999-4780-980D-6FE22AE500A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8F2D42C-AED0-4DCF-80AE-797DD1F01890}"/>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981645C-211E-434B-B4F9-16D9E21B8B5C}"/>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5" name="フッター プレースホルダー 4">
            <a:extLst>
              <a:ext uri="{FF2B5EF4-FFF2-40B4-BE49-F238E27FC236}">
                <a16:creationId xmlns:a16="http://schemas.microsoft.com/office/drawing/2014/main" id="{F1C3FB5F-1BA7-451E-8056-6C1581855A1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8F4D36B-F8FB-4CC6-9A97-D822864484E5}"/>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28847001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569F0C-A1F0-4DBE-9CB5-9573F22CB1A1}"/>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A598F41-88F1-4506-9775-1BBFDA2615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8EACDCE-09E1-486B-AE94-A1B6C6BC78E8}"/>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5" name="フッター プレースホルダー 4">
            <a:extLst>
              <a:ext uri="{FF2B5EF4-FFF2-40B4-BE49-F238E27FC236}">
                <a16:creationId xmlns:a16="http://schemas.microsoft.com/office/drawing/2014/main" id="{C4C02F18-977A-4572-B6E1-F7DD2BBDDAE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79EBBF3-257D-438A-945D-987B5CED537F}"/>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20916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1A3D53-9C54-47F8-867A-3CED748C2A1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280E187-2C88-4D46-A104-9698BC000CE0}"/>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720E0F0-93B7-413E-8898-CEC867B71BAB}"/>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5D6D107B-A4C8-44AC-ABC8-565F77A96142}"/>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6" name="フッター プレースホルダー 5">
            <a:extLst>
              <a:ext uri="{FF2B5EF4-FFF2-40B4-BE49-F238E27FC236}">
                <a16:creationId xmlns:a16="http://schemas.microsoft.com/office/drawing/2014/main" id="{CC4FCC49-911B-4CDD-B189-48BEFB12E00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6FE0B54-830D-485A-B87A-A590E0158CB3}"/>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2426150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B530259-1F2F-404A-A57F-82FA24B02222}"/>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8091AA8-F8A1-4E29-AD9C-966099015A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83EC7211-6DFC-4A91-9BF8-46AD3EFB5E3B}"/>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4CDBD6E3-3B35-49D9-9BD7-EDBA60E4ED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6582B9CF-170F-4C76-B434-B40F8CA1347D}"/>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5F145702-CA6A-49CE-B6E8-8869870C4E7E}"/>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8" name="フッター プレースホルダー 7">
            <a:extLst>
              <a:ext uri="{FF2B5EF4-FFF2-40B4-BE49-F238E27FC236}">
                <a16:creationId xmlns:a16="http://schemas.microsoft.com/office/drawing/2014/main" id="{C671792E-F7CA-44E7-AF69-0B8B86458ADE}"/>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78C332C9-5BED-4710-8959-15A024F863CA}"/>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1341747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A60B9AC-7A36-4B73-8B14-43650599ADD5}"/>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81ED1F8C-68C4-4390-AFA7-FD5730D862B9}"/>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4" name="フッター プレースホルダー 3">
            <a:extLst>
              <a:ext uri="{FF2B5EF4-FFF2-40B4-BE49-F238E27FC236}">
                <a16:creationId xmlns:a16="http://schemas.microsoft.com/office/drawing/2014/main" id="{2BCEE70C-C6CD-43AD-BF21-2051BEAB21CD}"/>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B152991D-536A-4F10-BF4E-3FE46FD5F6C2}"/>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2530024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189F8218-C097-4A60-87D2-BC9751ACCD9B}"/>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3" name="フッター プレースホルダー 2">
            <a:extLst>
              <a:ext uri="{FF2B5EF4-FFF2-40B4-BE49-F238E27FC236}">
                <a16:creationId xmlns:a16="http://schemas.microsoft.com/office/drawing/2014/main" id="{C877BE43-3C3D-4EAA-9A18-362A717B6716}"/>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CBF72B6D-DB58-4E0B-968D-CF3FDCB2EFC5}"/>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6930155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26BE785-54CD-493E-9F82-BD1391133FE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8990472-98A5-47B5-94E6-57FA9C74A5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196C9A42-65D8-4846-86FB-D8AB9B20A1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08B4F3C-B819-4E44-91BE-CB059B10D5E9}"/>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6" name="フッター プレースホルダー 5">
            <a:extLst>
              <a:ext uri="{FF2B5EF4-FFF2-40B4-BE49-F238E27FC236}">
                <a16:creationId xmlns:a16="http://schemas.microsoft.com/office/drawing/2014/main" id="{FC8D4474-6A19-49E8-8695-772E51C71043}"/>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22AA079-2239-4453-AD2C-A69E9705B111}"/>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1812711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25B9DE-2F08-42EC-A1D4-3DA125AFD6C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1535F771-F85A-436D-BA79-1E6F270B40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ED150E26-705C-4B74-B1A2-2BDA15B719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E172545-FAAC-4698-ABBC-8BA10C6C99CC}"/>
              </a:ext>
            </a:extLst>
          </p:cNvPr>
          <p:cNvSpPr>
            <a:spLocks noGrp="1"/>
          </p:cNvSpPr>
          <p:nvPr>
            <p:ph type="dt" sz="half" idx="10"/>
          </p:nvPr>
        </p:nvSpPr>
        <p:spPr/>
        <p:txBody>
          <a:bodyPr/>
          <a:lstStyle/>
          <a:p>
            <a:fld id="{E8E694D9-23C1-429E-ADCA-FDB719CC5AE0}" type="datetimeFigureOut">
              <a:rPr kumimoji="1" lang="ja-JP" altLang="en-US" smtClean="0"/>
              <a:t>2022/5/25</a:t>
            </a:fld>
            <a:endParaRPr kumimoji="1" lang="ja-JP" altLang="en-US"/>
          </a:p>
        </p:txBody>
      </p:sp>
      <p:sp>
        <p:nvSpPr>
          <p:cNvPr id="6" name="フッター プレースホルダー 5">
            <a:extLst>
              <a:ext uri="{FF2B5EF4-FFF2-40B4-BE49-F238E27FC236}">
                <a16:creationId xmlns:a16="http://schemas.microsoft.com/office/drawing/2014/main" id="{0A2E5578-2FF4-4349-A7F7-8628FACBEE0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A67AED9-6D9B-4D45-90EB-6691E715B9DA}"/>
              </a:ext>
            </a:extLst>
          </p:cNvPr>
          <p:cNvSpPr>
            <a:spLocks noGrp="1"/>
          </p:cNvSpPr>
          <p:nvPr>
            <p:ph type="sldNum" sz="quarter" idx="12"/>
          </p:nvPr>
        </p:nvSpPr>
        <p:spPr/>
        <p:txBody>
          <a:body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3057360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934E27AF-BFFA-4D89-8CB0-0D76FE38DE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4B028A1-CFDF-4A12-A055-05AD0E3A7C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D391FA8-2B06-4E3A-8DC0-6E3E4FA04C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E694D9-23C1-429E-ADCA-FDB719CC5AE0}" type="datetimeFigureOut">
              <a:rPr kumimoji="1" lang="ja-JP" altLang="en-US" smtClean="0"/>
              <a:t>2022/5/25</a:t>
            </a:fld>
            <a:endParaRPr kumimoji="1" lang="ja-JP" altLang="en-US"/>
          </a:p>
        </p:txBody>
      </p:sp>
      <p:sp>
        <p:nvSpPr>
          <p:cNvPr id="5" name="フッター プレースホルダー 4">
            <a:extLst>
              <a:ext uri="{FF2B5EF4-FFF2-40B4-BE49-F238E27FC236}">
                <a16:creationId xmlns:a16="http://schemas.microsoft.com/office/drawing/2014/main" id="{51984F0A-B6C0-4417-A14E-B5483DF18F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E3D2153B-C1C0-4F82-9982-080083F185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42262D-1674-4101-85C4-3B79F6341F47}" type="slidenum">
              <a:rPr kumimoji="1" lang="ja-JP" altLang="en-US" smtClean="0"/>
              <a:t>‹#›</a:t>
            </a:fld>
            <a:endParaRPr kumimoji="1" lang="ja-JP" altLang="en-US"/>
          </a:p>
        </p:txBody>
      </p:sp>
    </p:spTree>
    <p:extLst>
      <p:ext uri="{BB962C8B-B14F-4D97-AF65-F5344CB8AC3E}">
        <p14:creationId xmlns:p14="http://schemas.microsoft.com/office/powerpoint/2010/main" val="290322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グラフィックス 2">
            <a:extLst>
              <a:ext uri="{FF2B5EF4-FFF2-40B4-BE49-F238E27FC236}">
                <a16:creationId xmlns:a16="http://schemas.microsoft.com/office/drawing/2014/main" id="{9C39BB80-06B9-40FE-A1EF-F7D8A9850D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86116" y="1350532"/>
            <a:ext cx="1031684" cy="1031684"/>
          </a:xfrm>
          <a:prstGeom prst="rect">
            <a:avLst/>
          </a:prstGeom>
        </p:spPr>
      </p:pic>
      <p:pic>
        <p:nvPicPr>
          <p:cNvPr id="4" name="グラフィックス 3">
            <a:extLst>
              <a:ext uri="{FF2B5EF4-FFF2-40B4-BE49-F238E27FC236}">
                <a16:creationId xmlns:a16="http://schemas.microsoft.com/office/drawing/2014/main" id="{C0873E60-8667-4E15-BB92-ACC7FEE6931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0800000">
            <a:off x="9470948" y="4690533"/>
            <a:ext cx="1054746" cy="1054746"/>
          </a:xfrm>
          <a:prstGeom prst="rect">
            <a:avLst/>
          </a:prstGeom>
        </p:spPr>
      </p:pic>
      <p:pic>
        <p:nvPicPr>
          <p:cNvPr id="8" name="図 7">
            <a:extLst>
              <a:ext uri="{FF2B5EF4-FFF2-40B4-BE49-F238E27FC236}">
                <a16:creationId xmlns:a16="http://schemas.microsoft.com/office/drawing/2014/main" id="{CCE2DAA8-D253-47C5-8B95-5CC68C500DB8}"/>
              </a:ext>
            </a:extLst>
          </p:cNvPr>
          <p:cNvPicPr>
            <a:picLocks noChangeAspect="1"/>
          </p:cNvPicPr>
          <p:nvPr/>
        </p:nvPicPr>
        <p:blipFill>
          <a:blip r:embed="rId4"/>
          <a:stretch>
            <a:fillRect/>
          </a:stretch>
        </p:blipFill>
        <p:spPr>
          <a:xfrm>
            <a:off x="3791238" y="4281570"/>
            <a:ext cx="4609524" cy="66667"/>
          </a:xfrm>
          <a:prstGeom prst="rect">
            <a:avLst/>
          </a:prstGeom>
        </p:spPr>
      </p:pic>
      <p:sp>
        <p:nvSpPr>
          <p:cNvPr id="9" name="テキスト ボックス 8">
            <a:extLst>
              <a:ext uri="{FF2B5EF4-FFF2-40B4-BE49-F238E27FC236}">
                <a16:creationId xmlns:a16="http://schemas.microsoft.com/office/drawing/2014/main" id="{C2B248B5-22B6-4CBF-A4F0-4456CB17415F}"/>
              </a:ext>
            </a:extLst>
          </p:cNvPr>
          <p:cNvSpPr txBox="1"/>
          <p:nvPr/>
        </p:nvSpPr>
        <p:spPr>
          <a:xfrm>
            <a:off x="3035888" y="2996458"/>
            <a:ext cx="6120224" cy="1015663"/>
          </a:xfrm>
          <a:prstGeom prst="rect">
            <a:avLst/>
          </a:prstGeom>
          <a:noFill/>
        </p:spPr>
        <p:txBody>
          <a:bodyPr wrap="square" rtlCol="0">
            <a:spAutoFit/>
          </a:bodyPr>
          <a:lstStyle/>
          <a:p>
            <a:pPr algn="ctr"/>
            <a:r>
              <a:rPr kumimoji="1" lang="ja-JP" altLang="en-US" sz="6000" dirty="0">
                <a:latin typeface="コーポレート・ロゴ ver2 Bold" panose="02000600000000000000" pitchFamily="50" charset="-128"/>
                <a:ea typeface="コーポレート・ロゴ ver2 Bold" panose="02000600000000000000" pitchFamily="50" charset="-128"/>
              </a:rPr>
              <a:t>機械時計のしくみ</a:t>
            </a:r>
          </a:p>
        </p:txBody>
      </p:sp>
    </p:spTree>
    <p:extLst>
      <p:ext uri="{BB962C8B-B14F-4D97-AF65-F5344CB8AC3E}">
        <p14:creationId xmlns:p14="http://schemas.microsoft.com/office/powerpoint/2010/main" val="3266238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グラフィックス 15">
            <a:extLst>
              <a:ext uri="{FF2B5EF4-FFF2-40B4-BE49-F238E27FC236}">
                <a16:creationId xmlns:a16="http://schemas.microsoft.com/office/drawing/2014/main" id="{92E63984-0F86-5060-BBAF-A5CAF1564F1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6" name="テキスト ボックス 5">
            <a:extLst>
              <a:ext uri="{FF2B5EF4-FFF2-40B4-BE49-F238E27FC236}">
                <a16:creationId xmlns:a16="http://schemas.microsoft.com/office/drawing/2014/main" id="{084CA680-40E6-4B83-B348-FD44AF74506F}"/>
              </a:ext>
            </a:extLst>
          </p:cNvPr>
          <p:cNvSpPr txBox="1"/>
          <p:nvPr/>
        </p:nvSpPr>
        <p:spPr>
          <a:xfrm>
            <a:off x="460229" y="320948"/>
            <a:ext cx="3076259" cy="646331"/>
          </a:xfrm>
          <a:prstGeom prst="rect">
            <a:avLst/>
          </a:prstGeom>
          <a:noFill/>
        </p:spPr>
        <p:txBody>
          <a:bodyPr wrap="square" rtlCol="0">
            <a:spAutoFit/>
          </a:bodyPr>
          <a:lstStyle/>
          <a:p>
            <a:pPr algn="ctr"/>
            <a:r>
              <a:rPr kumimoji="1" lang="ja-JP" altLang="en-US" sz="3600" dirty="0">
                <a:latin typeface="コーポレート・ロゴ ver2 Bold" panose="02000600000000000000" pitchFamily="50" charset="-128"/>
                <a:ea typeface="コーポレート・ロゴ ver2 Bold" panose="02000600000000000000" pitchFamily="50" charset="-128"/>
              </a:rPr>
              <a:t>時計の種類</a:t>
            </a:r>
          </a:p>
        </p:txBody>
      </p:sp>
      <p:sp>
        <p:nvSpPr>
          <p:cNvPr id="4" name="テキスト ボックス 3">
            <a:extLst>
              <a:ext uri="{FF2B5EF4-FFF2-40B4-BE49-F238E27FC236}">
                <a16:creationId xmlns:a16="http://schemas.microsoft.com/office/drawing/2014/main" id="{35C40733-3ED6-E612-22FA-1480E6EAEE67}"/>
              </a:ext>
            </a:extLst>
          </p:cNvPr>
          <p:cNvSpPr txBox="1"/>
          <p:nvPr/>
        </p:nvSpPr>
        <p:spPr>
          <a:xfrm>
            <a:off x="645898" y="1762058"/>
            <a:ext cx="6790413" cy="1631216"/>
          </a:xfrm>
          <a:prstGeom prst="rect">
            <a:avLst/>
          </a:prstGeom>
          <a:noFill/>
        </p:spPr>
        <p:txBody>
          <a:bodyPr wrap="square" rtlCol="0">
            <a:spAutoFit/>
          </a:bodyPr>
          <a:lstStyle/>
          <a:p>
            <a:r>
              <a:rPr kumimoji="1" lang="ja-JP" altLang="en-US" sz="2000" dirty="0">
                <a:latin typeface="コーポレート・ロゴ ver2 Medium" panose="02000600000000000000" pitchFamily="50" charset="-128"/>
                <a:ea typeface="コーポレート・ロゴ ver2 Medium" panose="02000600000000000000" pitchFamily="50" charset="-128"/>
              </a:rPr>
              <a:t>時計には様々な時計がある。</a:t>
            </a:r>
            <a:endParaRPr kumimoji="1" lang="en-US" altLang="ja-JP" sz="2000" dirty="0">
              <a:latin typeface="コーポレート・ロゴ ver2 Medium" panose="02000600000000000000" pitchFamily="50" charset="-128"/>
              <a:ea typeface="コーポレート・ロゴ ver2 Medium" panose="02000600000000000000" pitchFamily="50" charset="-128"/>
            </a:endParaRPr>
          </a:p>
          <a:p>
            <a:r>
              <a:rPr kumimoji="1" lang="ja-JP" altLang="en-US" sz="2000" dirty="0">
                <a:latin typeface="コーポレート・ロゴ ver2 Medium" panose="02000600000000000000" pitchFamily="50" charset="-128"/>
                <a:ea typeface="コーポレート・ロゴ ver2 Medium" panose="02000600000000000000" pitchFamily="50" charset="-128"/>
              </a:rPr>
              <a:t> </a:t>
            </a:r>
          </a:p>
          <a:p>
            <a:r>
              <a:rPr kumimoji="1" lang="ja-JP" altLang="en-US" sz="2000" dirty="0">
                <a:latin typeface="コーポレート・ロゴ ver2 Medium" panose="02000600000000000000" pitchFamily="50" charset="-128"/>
                <a:ea typeface="コーポレート・ロゴ ver2 Medium" panose="02000600000000000000" pitchFamily="50" charset="-128"/>
              </a:rPr>
              <a:t>クォーツ時計、電波時計、光発電、機械式時計、 </a:t>
            </a:r>
          </a:p>
          <a:p>
            <a:r>
              <a:rPr kumimoji="1" lang="ja-JP" altLang="en-US" sz="2000" dirty="0">
                <a:latin typeface="コーポレート・ロゴ ver2 Medium" panose="02000600000000000000" pitchFamily="50" charset="-128"/>
                <a:ea typeface="コーポレート・ロゴ ver2 Medium" panose="02000600000000000000" pitchFamily="50" charset="-128"/>
              </a:rPr>
              <a:t>この中でも、</a:t>
            </a:r>
            <a:r>
              <a:rPr kumimoji="1" lang="ja-JP" altLang="en-US" sz="2000" u="sng" dirty="0">
                <a:latin typeface="コーポレート・ロゴ ver2 Medium" panose="02000600000000000000" pitchFamily="50" charset="-128"/>
                <a:ea typeface="コーポレート・ロゴ ver2 Medium" panose="02000600000000000000" pitchFamily="50" charset="-128"/>
              </a:rPr>
              <a:t>機械式時計</a:t>
            </a:r>
            <a:r>
              <a:rPr kumimoji="1" lang="ja-JP" altLang="en-US" sz="2000" dirty="0">
                <a:latin typeface="コーポレート・ロゴ ver2 Medium" panose="02000600000000000000" pitchFamily="50" charset="-128"/>
                <a:ea typeface="コーポレート・ロゴ ver2 Medium" panose="02000600000000000000" pitchFamily="50" charset="-128"/>
              </a:rPr>
              <a:t>について研究しようと考えた。 </a:t>
            </a:r>
          </a:p>
          <a:p>
            <a:endParaRPr kumimoji="1" lang="ja-JP" altLang="en-US" sz="2000" dirty="0">
              <a:latin typeface="コーポレート・ロゴ ver2 Medium" panose="02000600000000000000" pitchFamily="50" charset="-128"/>
              <a:ea typeface="コーポレート・ロゴ ver2 Medium" panose="02000600000000000000" pitchFamily="50" charset="-128"/>
            </a:endParaRPr>
          </a:p>
        </p:txBody>
      </p:sp>
      <p:pic>
        <p:nvPicPr>
          <p:cNvPr id="1026" name="Picture 2" descr="クォーツ式(電池式)腕時計のしくみ | 阪神梅田本店・スタッフブログ">
            <a:extLst>
              <a:ext uri="{FF2B5EF4-FFF2-40B4-BE49-F238E27FC236}">
                <a16:creationId xmlns:a16="http://schemas.microsoft.com/office/drawing/2014/main" id="{247A6025-2957-B920-5D5C-38885422AA9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9865" b="9865"/>
          <a:stretch/>
        </p:blipFill>
        <p:spPr bwMode="auto">
          <a:xfrm>
            <a:off x="6851454" y="962787"/>
            <a:ext cx="4290386" cy="2289086"/>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a:extLst>
              <a:ext uri="{FF2B5EF4-FFF2-40B4-BE49-F238E27FC236}">
                <a16:creationId xmlns:a16="http://schemas.microsoft.com/office/drawing/2014/main" id="{DE2C2745-D417-0EC7-CE5E-2DD5FD3BD21A}"/>
              </a:ext>
            </a:extLst>
          </p:cNvPr>
          <p:cNvSpPr txBox="1"/>
          <p:nvPr/>
        </p:nvSpPr>
        <p:spPr>
          <a:xfrm>
            <a:off x="8536419" y="3331118"/>
            <a:ext cx="3484100" cy="307777"/>
          </a:xfrm>
          <a:prstGeom prst="rect">
            <a:avLst/>
          </a:prstGeom>
          <a:noFill/>
        </p:spPr>
        <p:txBody>
          <a:bodyPr wrap="square" rtlCol="0">
            <a:spAutoFit/>
          </a:bodyPr>
          <a:lstStyle/>
          <a:p>
            <a:r>
              <a:rPr kumimoji="1" lang="en-US" altLang="ja-JP" sz="1400" dirty="0">
                <a:latin typeface="マキナス 4 Flat" panose="02000600000000000000" pitchFamily="50" charset="-128"/>
                <a:ea typeface="マキナス 4 Flat" panose="02000600000000000000" pitchFamily="50" charset="-128"/>
              </a:rPr>
              <a:t>https://www.hanshin-dept.jp/</a:t>
            </a:r>
            <a:endParaRPr kumimoji="1" lang="ja-JP" altLang="en-US" sz="1400" dirty="0">
              <a:latin typeface="マキナス 4 Flat" panose="02000600000000000000" pitchFamily="50" charset="-128"/>
              <a:ea typeface="マキナス 4 Flat" panose="02000600000000000000" pitchFamily="50" charset="-128"/>
            </a:endParaRPr>
          </a:p>
        </p:txBody>
      </p:sp>
      <p:pic>
        <p:nvPicPr>
          <p:cNvPr id="1028" name="Picture 4" descr="アデッソ 大きくて見やすい反転液晶タイプのデジタル電波時計 OP-04 の通販 | カテゴリ：インテリア・雑貨・寝具 | アデッソ | アデッソ  家電通販のコジマネット - 全品代引き手数料無料">
            <a:extLst>
              <a:ext uri="{FF2B5EF4-FFF2-40B4-BE49-F238E27FC236}">
                <a16:creationId xmlns:a16="http://schemas.microsoft.com/office/drawing/2014/main" id="{F0A9D2FE-5F4D-7413-2E25-3CF485D1224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24390" b="24390"/>
          <a:stretch/>
        </p:blipFill>
        <p:spPr bwMode="auto">
          <a:xfrm>
            <a:off x="7017254" y="4032534"/>
            <a:ext cx="3958784" cy="2027668"/>
          </a:xfrm>
          <a:prstGeom prst="rect">
            <a:avLst/>
          </a:prstGeom>
          <a:noFill/>
          <a:extLst>
            <a:ext uri="{909E8E84-426E-40DD-AFC4-6F175D3DCCD1}">
              <a14:hiddenFill xmlns:a14="http://schemas.microsoft.com/office/drawing/2010/main">
                <a:solidFill>
                  <a:srgbClr val="FFFFFF"/>
                </a:solidFill>
              </a14:hiddenFill>
            </a:ext>
          </a:extLst>
        </p:spPr>
      </p:pic>
      <p:sp>
        <p:nvSpPr>
          <p:cNvPr id="11" name="テキスト ボックス 10">
            <a:extLst>
              <a:ext uri="{FF2B5EF4-FFF2-40B4-BE49-F238E27FC236}">
                <a16:creationId xmlns:a16="http://schemas.microsoft.com/office/drawing/2014/main" id="{91949AF6-1EC3-9985-31D0-A970BF60996C}"/>
              </a:ext>
            </a:extLst>
          </p:cNvPr>
          <p:cNvSpPr txBox="1"/>
          <p:nvPr/>
        </p:nvSpPr>
        <p:spPr>
          <a:xfrm>
            <a:off x="8790756" y="5997435"/>
            <a:ext cx="3484100" cy="307777"/>
          </a:xfrm>
          <a:prstGeom prst="rect">
            <a:avLst/>
          </a:prstGeom>
          <a:noFill/>
        </p:spPr>
        <p:txBody>
          <a:bodyPr wrap="square" rtlCol="0">
            <a:spAutoFit/>
          </a:bodyPr>
          <a:lstStyle/>
          <a:p>
            <a:r>
              <a:rPr kumimoji="1" lang="en-US" altLang="ja-JP" sz="1400" dirty="0">
                <a:latin typeface="マキナス 4 Flat" panose="02000600000000000000" pitchFamily="50" charset="-128"/>
                <a:ea typeface="マキナス 4 Flat" panose="02000600000000000000" pitchFamily="50" charset="-128"/>
              </a:rPr>
              <a:t>https://www.e-adesso.co.jp/</a:t>
            </a:r>
            <a:endParaRPr kumimoji="1" lang="ja-JP" altLang="en-US" sz="1400" dirty="0">
              <a:latin typeface="マキナス 4 Flat" panose="02000600000000000000" pitchFamily="50" charset="-128"/>
              <a:ea typeface="マキナス 4 Flat" panose="02000600000000000000" pitchFamily="50" charset="-128"/>
            </a:endParaRPr>
          </a:p>
        </p:txBody>
      </p:sp>
      <p:sp>
        <p:nvSpPr>
          <p:cNvPr id="14" name="テキスト ボックス 13">
            <a:extLst>
              <a:ext uri="{FF2B5EF4-FFF2-40B4-BE49-F238E27FC236}">
                <a16:creationId xmlns:a16="http://schemas.microsoft.com/office/drawing/2014/main" id="{5C20F9DE-2E68-5BD8-7A28-FC2633515B8C}"/>
              </a:ext>
            </a:extLst>
          </p:cNvPr>
          <p:cNvSpPr txBox="1"/>
          <p:nvPr/>
        </p:nvSpPr>
        <p:spPr>
          <a:xfrm>
            <a:off x="645898" y="1160792"/>
            <a:ext cx="1702710" cy="461665"/>
          </a:xfrm>
          <a:prstGeom prst="rect">
            <a:avLst/>
          </a:prstGeom>
          <a:solidFill>
            <a:srgbClr val="04E6E1"/>
          </a:solidFill>
          <a:scene3d>
            <a:camera prst="orthographicFront">
              <a:rot lat="4800000" lon="0" rev="0"/>
            </a:camera>
            <a:lightRig rig="flat" dir="t"/>
          </a:scene3d>
          <a:sp3d z="127000" prstMaterial="matte"/>
        </p:spPr>
        <p:txBody>
          <a:bodyPr wrap="none" rtlCol="0">
            <a:spAutoFit/>
            <a:flatTx/>
          </a:bodyPr>
          <a:lstStyle/>
          <a:p>
            <a:r>
              <a:rPr kumimoji="1" lang="ja-JP" altLang="en-US" sz="2400" b="1" dirty="0">
                <a:latin typeface="コーポレート・ロゴ ver2 Medium" panose="02000600000000000000" pitchFamily="50" charset="-128"/>
                <a:ea typeface="コーポレート・ロゴ ver2 Medium" panose="02000600000000000000" pitchFamily="50" charset="-128"/>
              </a:rPr>
              <a:t>様々な時計</a:t>
            </a:r>
            <a:endParaRPr kumimoji="1" lang="en-US" altLang="ja-JP" sz="2400" b="1" dirty="0">
              <a:latin typeface="コーポレート・ロゴ ver2 Medium" panose="02000600000000000000" pitchFamily="50" charset="-128"/>
              <a:ea typeface="コーポレート・ロゴ ver2 Medium" panose="02000600000000000000" pitchFamily="50" charset="-128"/>
            </a:endParaRPr>
          </a:p>
        </p:txBody>
      </p:sp>
      <p:pic>
        <p:nvPicPr>
          <p:cNvPr id="1030" name="Picture 6" descr="機械式時計の精度ってどれくらいなの？ | 腕時計総合情報メディア GINZA RASINブログ">
            <a:extLst>
              <a:ext uri="{FF2B5EF4-FFF2-40B4-BE49-F238E27FC236}">
                <a16:creationId xmlns:a16="http://schemas.microsoft.com/office/drawing/2014/main" id="{474F785B-8DB2-7B5E-127A-FE172255004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4056" b="14056"/>
          <a:stretch/>
        </p:blipFill>
        <p:spPr bwMode="auto">
          <a:xfrm>
            <a:off x="896044" y="3953069"/>
            <a:ext cx="4314710" cy="1953244"/>
          </a:xfrm>
          <a:prstGeom prst="rect">
            <a:avLst/>
          </a:prstGeom>
          <a:noFill/>
          <a:extLst>
            <a:ext uri="{909E8E84-426E-40DD-AFC4-6F175D3DCCD1}">
              <a14:hiddenFill xmlns:a14="http://schemas.microsoft.com/office/drawing/2010/main">
                <a:solidFill>
                  <a:srgbClr val="FFFFFF"/>
                </a:solidFill>
              </a14:hiddenFill>
            </a:ext>
          </a:extLst>
        </p:spPr>
      </p:pic>
      <p:sp>
        <p:nvSpPr>
          <p:cNvPr id="12" name="テキスト ボックス 11">
            <a:extLst>
              <a:ext uri="{FF2B5EF4-FFF2-40B4-BE49-F238E27FC236}">
                <a16:creationId xmlns:a16="http://schemas.microsoft.com/office/drawing/2014/main" id="{D2F75D20-7E83-4C4B-7440-0AFBBACA112F}"/>
              </a:ext>
            </a:extLst>
          </p:cNvPr>
          <p:cNvSpPr txBox="1"/>
          <p:nvPr/>
        </p:nvSpPr>
        <p:spPr>
          <a:xfrm>
            <a:off x="2138999" y="3583747"/>
            <a:ext cx="1828800" cy="369332"/>
          </a:xfrm>
          <a:prstGeom prst="rect">
            <a:avLst/>
          </a:prstGeom>
          <a:noFill/>
        </p:spPr>
        <p:txBody>
          <a:bodyPr wrap="square" rtlCol="0">
            <a:spAutoFit/>
          </a:bodyPr>
          <a:lstStyle/>
          <a:p>
            <a:pPr algn="ctr"/>
            <a:r>
              <a:rPr lang="ja-JP" altLang="en-US" sz="1800" b="1" dirty="0">
                <a:solidFill>
                  <a:srgbClr val="000000"/>
                </a:solidFill>
                <a:latin typeface="マキナス 4 Flat" panose="02000600000000000000" pitchFamily="50" charset="-128"/>
                <a:ea typeface="マキナス 4 Flat" panose="02000600000000000000" pitchFamily="50" charset="-128"/>
              </a:rPr>
              <a:t>機械式時計</a:t>
            </a:r>
            <a:endParaRPr kumimoji="1" lang="en-US" altLang="ja-JP" sz="1800" b="1" dirty="0">
              <a:latin typeface="マキナス 4 Flat" panose="02000600000000000000" pitchFamily="50" charset="-128"/>
              <a:ea typeface="マキナス 4 Flat" panose="02000600000000000000" pitchFamily="50" charset="-128"/>
            </a:endParaRPr>
          </a:p>
        </p:txBody>
      </p:sp>
      <p:sp>
        <p:nvSpPr>
          <p:cNvPr id="19" name="テキスト ボックス 18">
            <a:extLst>
              <a:ext uri="{FF2B5EF4-FFF2-40B4-BE49-F238E27FC236}">
                <a16:creationId xmlns:a16="http://schemas.microsoft.com/office/drawing/2014/main" id="{178184B7-2A08-551F-AE1D-8465DE7AECCD}"/>
              </a:ext>
            </a:extLst>
          </p:cNvPr>
          <p:cNvSpPr txBox="1"/>
          <p:nvPr/>
        </p:nvSpPr>
        <p:spPr>
          <a:xfrm>
            <a:off x="8330267" y="3703245"/>
            <a:ext cx="1332758" cy="369332"/>
          </a:xfrm>
          <a:prstGeom prst="rect">
            <a:avLst/>
          </a:prstGeom>
          <a:noFill/>
        </p:spPr>
        <p:txBody>
          <a:bodyPr wrap="square" rtlCol="0">
            <a:spAutoFit/>
          </a:bodyPr>
          <a:lstStyle/>
          <a:p>
            <a:pPr algn="ctr"/>
            <a:r>
              <a:rPr kumimoji="1" lang="ja-JP" altLang="en-US" b="1" dirty="0">
                <a:solidFill>
                  <a:srgbClr val="000000"/>
                </a:solidFill>
                <a:latin typeface="マキナス 4 Flat" panose="02000600000000000000" pitchFamily="50" charset="-128"/>
                <a:ea typeface="マキナス 4 Flat" panose="02000600000000000000" pitchFamily="50" charset="-128"/>
              </a:rPr>
              <a:t>電波時計</a:t>
            </a:r>
            <a:endParaRPr kumimoji="1" lang="en-US" altLang="ja-JP" sz="1800" b="1" dirty="0">
              <a:latin typeface="マキナス 4 Flat" panose="02000600000000000000" pitchFamily="50" charset="-128"/>
              <a:ea typeface="マキナス 4 Flat" panose="02000600000000000000" pitchFamily="50" charset="-128"/>
            </a:endParaRPr>
          </a:p>
        </p:txBody>
      </p:sp>
      <p:sp>
        <p:nvSpPr>
          <p:cNvPr id="20" name="テキスト ボックス 19">
            <a:extLst>
              <a:ext uri="{FF2B5EF4-FFF2-40B4-BE49-F238E27FC236}">
                <a16:creationId xmlns:a16="http://schemas.microsoft.com/office/drawing/2014/main" id="{F8974D4C-A75A-D29A-DB3E-1F0A786450F8}"/>
              </a:ext>
            </a:extLst>
          </p:cNvPr>
          <p:cNvSpPr txBox="1"/>
          <p:nvPr/>
        </p:nvSpPr>
        <p:spPr>
          <a:xfrm>
            <a:off x="8069517" y="563567"/>
            <a:ext cx="1854259" cy="369332"/>
          </a:xfrm>
          <a:prstGeom prst="rect">
            <a:avLst/>
          </a:prstGeom>
          <a:noFill/>
        </p:spPr>
        <p:txBody>
          <a:bodyPr wrap="square" rtlCol="0">
            <a:spAutoFit/>
          </a:bodyPr>
          <a:lstStyle/>
          <a:p>
            <a:pPr algn="ctr"/>
            <a:r>
              <a:rPr kumimoji="1" lang="ja-JP" altLang="en-US" b="1" dirty="0">
                <a:solidFill>
                  <a:srgbClr val="000000"/>
                </a:solidFill>
                <a:latin typeface="マキナス 4 Flat" panose="02000600000000000000" pitchFamily="50" charset="-128"/>
                <a:ea typeface="マキナス 4 Flat" panose="02000600000000000000" pitchFamily="50" charset="-128"/>
              </a:rPr>
              <a:t>クォーツ時計</a:t>
            </a:r>
            <a:endParaRPr kumimoji="1" lang="en-US" altLang="ja-JP" sz="1800" b="1" dirty="0">
              <a:latin typeface="マキナス 4 Flat" panose="02000600000000000000" pitchFamily="50" charset="-128"/>
              <a:ea typeface="マキナス 4 Flat" panose="02000600000000000000" pitchFamily="50" charset="-128"/>
            </a:endParaRPr>
          </a:p>
        </p:txBody>
      </p:sp>
      <p:sp>
        <p:nvSpPr>
          <p:cNvPr id="21" name="テキスト ボックス 20">
            <a:extLst>
              <a:ext uri="{FF2B5EF4-FFF2-40B4-BE49-F238E27FC236}">
                <a16:creationId xmlns:a16="http://schemas.microsoft.com/office/drawing/2014/main" id="{5A4712AD-D525-D989-170D-FF807611FA00}"/>
              </a:ext>
            </a:extLst>
          </p:cNvPr>
          <p:cNvSpPr txBox="1"/>
          <p:nvPr/>
        </p:nvSpPr>
        <p:spPr>
          <a:xfrm>
            <a:off x="3053399" y="5906313"/>
            <a:ext cx="3484100" cy="307777"/>
          </a:xfrm>
          <a:prstGeom prst="rect">
            <a:avLst/>
          </a:prstGeom>
          <a:noFill/>
        </p:spPr>
        <p:txBody>
          <a:bodyPr wrap="square" rtlCol="0">
            <a:spAutoFit/>
          </a:bodyPr>
          <a:lstStyle/>
          <a:p>
            <a:r>
              <a:rPr kumimoji="1" lang="en-US" altLang="ja-JP" sz="1400" dirty="0">
                <a:latin typeface="マキナス 4 Flat" panose="02000600000000000000" pitchFamily="50" charset="-128"/>
                <a:ea typeface="マキナス 4 Flat" panose="02000600000000000000" pitchFamily="50" charset="-128"/>
              </a:rPr>
              <a:t>https://www.rasin.co.jp/</a:t>
            </a:r>
            <a:endParaRPr kumimoji="1" lang="ja-JP" altLang="en-US" sz="1400" dirty="0">
              <a:latin typeface="マキナス 4 Flat" panose="02000600000000000000" pitchFamily="50" charset="-128"/>
              <a:ea typeface="マキナス 4 Flat" panose="02000600000000000000" pitchFamily="50" charset="-128"/>
            </a:endParaRPr>
          </a:p>
        </p:txBody>
      </p:sp>
    </p:spTree>
    <p:extLst>
      <p:ext uri="{BB962C8B-B14F-4D97-AF65-F5344CB8AC3E}">
        <p14:creationId xmlns:p14="http://schemas.microsoft.com/office/powerpoint/2010/main" val="1356162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グラフィックス 4">
            <a:extLst>
              <a:ext uri="{FF2B5EF4-FFF2-40B4-BE49-F238E27FC236}">
                <a16:creationId xmlns:a16="http://schemas.microsoft.com/office/drawing/2014/main" id="{0E0DB387-8862-8AB7-8C17-F29F476B62C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8" name="テキスト ボックス 7">
            <a:extLst>
              <a:ext uri="{FF2B5EF4-FFF2-40B4-BE49-F238E27FC236}">
                <a16:creationId xmlns:a16="http://schemas.microsoft.com/office/drawing/2014/main" id="{C6C7D6F7-477C-4A08-AC01-34696D74ECBB}"/>
              </a:ext>
            </a:extLst>
          </p:cNvPr>
          <p:cNvSpPr txBox="1"/>
          <p:nvPr/>
        </p:nvSpPr>
        <p:spPr>
          <a:xfrm>
            <a:off x="149079" y="384448"/>
            <a:ext cx="3781571" cy="584775"/>
          </a:xfrm>
          <a:prstGeom prst="rect">
            <a:avLst/>
          </a:prstGeom>
          <a:noFill/>
        </p:spPr>
        <p:txBody>
          <a:bodyPr wrap="square" rtlCol="0">
            <a:spAutoFit/>
          </a:bodyPr>
          <a:lstStyle/>
          <a:p>
            <a:pPr algn="ctr"/>
            <a:r>
              <a:rPr kumimoji="1" lang="ja-JP" altLang="en-US" sz="3200" dirty="0">
                <a:latin typeface="コーポレート・ロゴ ver2 Bold" panose="02000600000000000000" pitchFamily="50" charset="-128"/>
                <a:ea typeface="コーポレート・ロゴ ver2 Bold" panose="02000600000000000000" pitchFamily="50" charset="-128"/>
              </a:rPr>
              <a:t>機械時計の仕組み </a:t>
            </a:r>
          </a:p>
        </p:txBody>
      </p:sp>
      <p:sp>
        <p:nvSpPr>
          <p:cNvPr id="6" name="テキスト ボックス 5">
            <a:extLst>
              <a:ext uri="{FF2B5EF4-FFF2-40B4-BE49-F238E27FC236}">
                <a16:creationId xmlns:a16="http://schemas.microsoft.com/office/drawing/2014/main" id="{9FD68B31-833B-A894-036A-1F4964CB7C58}"/>
              </a:ext>
            </a:extLst>
          </p:cNvPr>
          <p:cNvSpPr txBox="1"/>
          <p:nvPr/>
        </p:nvSpPr>
        <p:spPr>
          <a:xfrm>
            <a:off x="645898" y="1667976"/>
            <a:ext cx="7247152" cy="4708981"/>
          </a:xfrm>
          <a:prstGeom prst="rect">
            <a:avLst/>
          </a:prstGeom>
          <a:noFill/>
        </p:spPr>
        <p:txBody>
          <a:bodyPr wrap="square" rtlCol="0">
            <a:spAutoFit/>
          </a:bodyPr>
          <a:lstStyle/>
          <a:p>
            <a:r>
              <a:rPr kumimoji="1" lang="ja-JP" altLang="en-US" sz="2000" dirty="0">
                <a:latin typeface="コーポレート・ロゴ ver2 Medium" panose="02000600000000000000" pitchFamily="50" charset="-128"/>
                <a:ea typeface="コーポレート・ロゴ ver2 Medium" panose="02000600000000000000" pitchFamily="50" charset="-128"/>
              </a:rPr>
              <a:t>機械時計は巻き上がったゼンマイがほどけようと</a:t>
            </a:r>
            <a:endParaRPr kumimoji="1" lang="en-US" altLang="ja-JP" sz="2000" dirty="0">
              <a:latin typeface="コーポレート・ロゴ ver2 Medium" panose="02000600000000000000" pitchFamily="50" charset="-128"/>
              <a:ea typeface="コーポレート・ロゴ ver2 Medium" panose="02000600000000000000" pitchFamily="50" charset="-128"/>
            </a:endParaRPr>
          </a:p>
          <a:p>
            <a:r>
              <a:rPr kumimoji="1" lang="ja-JP" altLang="en-US" sz="2000" dirty="0">
                <a:latin typeface="コーポレート・ロゴ ver2 Medium" panose="02000600000000000000" pitchFamily="50" charset="-128"/>
                <a:ea typeface="コーポレート・ロゴ ver2 Medium" panose="02000600000000000000" pitchFamily="50" charset="-128"/>
              </a:rPr>
              <a:t>する力で動く。 </a:t>
            </a:r>
            <a:r>
              <a:rPr lang="ja-JP" altLang="en-US" sz="2000" dirty="0">
                <a:latin typeface="コーポレート・ロゴ ver2 Medium" panose="02000600000000000000" pitchFamily="50" charset="-128"/>
                <a:ea typeface="コーポレート・ロゴ ver2 Medium" panose="02000600000000000000" pitchFamily="50" charset="-128"/>
              </a:rPr>
              <a:t>⇒</a:t>
            </a:r>
            <a:r>
              <a:rPr kumimoji="1" lang="ja-JP" altLang="en-US" sz="2000" dirty="0">
                <a:latin typeface="コーポレート・ロゴ ver2 Medium" panose="02000600000000000000" pitchFamily="50" charset="-128"/>
                <a:ea typeface="コーポレート・ロゴ ver2 Medium" panose="02000600000000000000" pitchFamily="50" charset="-128"/>
              </a:rPr>
              <a:t>ゼンマイが切れたら動かなくなる。 </a:t>
            </a:r>
          </a:p>
          <a:p>
            <a:endParaRPr kumimoji="1" lang="ja-JP" altLang="en-US" sz="2000" dirty="0">
              <a:latin typeface="コーポレート・ロゴ ver2 Medium" panose="02000600000000000000" pitchFamily="50" charset="-128"/>
              <a:ea typeface="コーポレート・ロゴ ver2 Medium" panose="02000600000000000000" pitchFamily="50" charset="-128"/>
            </a:endParaRPr>
          </a:p>
          <a:p>
            <a:r>
              <a:rPr kumimoji="1" lang="ja-JP" altLang="en-US" sz="2000" dirty="0">
                <a:latin typeface="コーポレート・ロゴ ver2 Medium" panose="02000600000000000000" pitchFamily="50" charset="-128"/>
                <a:ea typeface="コーポレート・ロゴ ver2 Medium" panose="02000600000000000000" pitchFamily="50" charset="-128"/>
              </a:rPr>
              <a:t>ゼンマイの力を動力にして、てんぷの振動により、</a:t>
            </a:r>
            <a:endParaRPr kumimoji="1" lang="en-US" altLang="ja-JP" sz="2000" dirty="0">
              <a:latin typeface="コーポレート・ロゴ ver2 Medium" panose="02000600000000000000" pitchFamily="50" charset="-128"/>
              <a:ea typeface="コーポレート・ロゴ ver2 Medium" panose="02000600000000000000" pitchFamily="50" charset="-128"/>
            </a:endParaRPr>
          </a:p>
          <a:p>
            <a:r>
              <a:rPr kumimoji="1" lang="ja-JP" altLang="en-US" sz="2000" dirty="0">
                <a:latin typeface="コーポレート・ロゴ ver2 Medium" panose="02000600000000000000" pitchFamily="50" charset="-128"/>
                <a:ea typeface="コーポレート・ロゴ ver2 Medium" panose="02000600000000000000" pitchFamily="50" charset="-128"/>
              </a:rPr>
              <a:t>歯車を動かして針を動かす。 </a:t>
            </a:r>
          </a:p>
          <a:p>
            <a:endParaRPr kumimoji="1" lang="en-US" altLang="ja-JP" sz="2000" dirty="0">
              <a:latin typeface="コーポレート・ロゴ ver2 Medium" panose="02000600000000000000" pitchFamily="50" charset="-128"/>
              <a:ea typeface="コーポレート・ロゴ ver2 Medium" panose="02000600000000000000" pitchFamily="50" charset="-128"/>
            </a:endParaRPr>
          </a:p>
          <a:p>
            <a:endParaRPr kumimoji="1" lang="en-US" altLang="ja-JP" sz="2000" dirty="0">
              <a:latin typeface="コーポレート・ロゴ ver2 Medium" panose="02000600000000000000" pitchFamily="50" charset="-128"/>
              <a:ea typeface="コーポレート・ロゴ ver2 Medium" panose="02000600000000000000" pitchFamily="50" charset="-128"/>
            </a:endParaRPr>
          </a:p>
          <a:p>
            <a:endParaRPr kumimoji="1" lang="ja-JP" altLang="en-US" sz="2000" dirty="0">
              <a:latin typeface="コーポレート・ロゴ ver2 Medium" panose="02000600000000000000" pitchFamily="50" charset="-128"/>
              <a:ea typeface="コーポレート・ロゴ ver2 Medium" panose="02000600000000000000" pitchFamily="50" charset="-128"/>
            </a:endParaRPr>
          </a:p>
          <a:p>
            <a:r>
              <a:rPr kumimoji="1" lang="ja-JP" altLang="en-US" sz="2000" dirty="0">
                <a:latin typeface="コーポレート・ロゴ ver2 Medium" panose="02000600000000000000" pitchFamily="50" charset="-128"/>
                <a:ea typeface="コーポレート・ロゴ ver2 Medium" panose="02000600000000000000" pitchFamily="50" charset="-128"/>
              </a:rPr>
              <a:t>右回りと左回りを繰り返しながら</a:t>
            </a:r>
            <a:endParaRPr kumimoji="1" lang="en-US" altLang="ja-JP" sz="2000" dirty="0">
              <a:latin typeface="コーポレート・ロゴ ver2 Medium" panose="02000600000000000000" pitchFamily="50" charset="-128"/>
              <a:ea typeface="コーポレート・ロゴ ver2 Medium" panose="02000600000000000000" pitchFamily="50" charset="-128"/>
            </a:endParaRPr>
          </a:p>
          <a:p>
            <a:r>
              <a:rPr kumimoji="1" lang="ja-JP" altLang="en-US" sz="2000" dirty="0">
                <a:latin typeface="コーポレート・ロゴ ver2 Medium" panose="02000600000000000000" pitchFamily="50" charset="-128"/>
                <a:ea typeface="コーポレート・ロゴ ver2 Medium" panose="02000600000000000000" pitchFamily="50" charset="-128"/>
              </a:rPr>
              <a:t>同じ周期（</a:t>
            </a:r>
            <a:r>
              <a:rPr kumimoji="1" lang="en-US" altLang="ja-JP" sz="2000" dirty="0">
                <a:latin typeface="コーポレート・ロゴ ver2 Medium" panose="02000600000000000000" pitchFamily="50" charset="-128"/>
                <a:ea typeface="コーポレート・ロゴ ver2 Medium" panose="02000600000000000000" pitchFamily="50" charset="-128"/>
              </a:rPr>
              <a:t>1</a:t>
            </a:r>
            <a:r>
              <a:rPr kumimoji="1" lang="ja-JP" altLang="en-US" sz="2000" dirty="0">
                <a:latin typeface="コーポレート・ロゴ ver2 Medium" panose="02000600000000000000" pitchFamily="50" charset="-128"/>
                <a:ea typeface="コーポレート・ロゴ ver2 Medium" panose="02000600000000000000" pitchFamily="50" charset="-128"/>
              </a:rPr>
              <a:t>秒間に </a:t>
            </a:r>
            <a:r>
              <a:rPr kumimoji="1" lang="en-US" altLang="ja-JP" sz="2000" dirty="0">
                <a:latin typeface="コーポレート・ロゴ ver2 Medium" panose="02000600000000000000" pitchFamily="50" charset="-128"/>
                <a:ea typeface="コーポレート・ロゴ ver2 Medium" panose="02000600000000000000" pitchFamily="50" charset="-128"/>
              </a:rPr>
              <a:t>5</a:t>
            </a:r>
            <a:r>
              <a:rPr kumimoji="1" lang="ja-JP" altLang="en-US" sz="2000" dirty="0">
                <a:latin typeface="コーポレート・ロゴ ver2 Medium" panose="02000600000000000000" pitchFamily="50" charset="-128"/>
                <a:ea typeface="コーポレート・ロゴ ver2 Medium" panose="02000600000000000000" pitchFamily="50" charset="-128"/>
              </a:rPr>
              <a:t>～</a:t>
            </a:r>
            <a:r>
              <a:rPr kumimoji="1" lang="en-US" altLang="ja-JP" sz="2000" dirty="0">
                <a:latin typeface="コーポレート・ロゴ ver2 Medium" panose="02000600000000000000" pitchFamily="50" charset="-128"/>
                <a:ea typeface="コーポレート・ロゴ ver2 Medium" panose="02000600000000000000" pitchFamily="50" charset="-128"/>
              </a:rPr>
              <a:t>10</a:t>
            </a:r>
            <a:r>
              <a:rPr kumimoji="1" lang="ja-JP" altLang="en-US" sz="2000" dirty="0">
                <a:latin typeface="コーポレート・ロゴ ver2 Medium" panose="02000600000000000000" pitchFamily="50" charset="-128"/>
                <a:ea typeface="コーポレート・ロゴ ver2 Medium" panose="02000600000000000000" pitchFamily="50" charset="-128"/>
              </a:rPr>
              <a:t>回、片道ベース）で</a:t>
            </a:r>
            <a:endParaRPr kumimoji="1" lang="en-US" altLang="ja-JP" sz="2000" dirty="0">
              <a:latin typeface="コーポレート・ロゴ ver2 Medium" panose="02000600000000000000" pitchFamily="50" charset="-128"/>
              <a:ea typeface="コーポレート・ロゴ ver2 Medium" panose="02000600000000000000" pitchFamily="50" charset="-128"/>
            </a:endParaRPr>
          </a:p>
          <a:p>
            <a:r>
              <a:rPr kumimoji="1" lang="ja-JP" altLang="en-US" sz="2000" dirty="0">
                <a:latin typeface="コーポレート・ロゴ ver2 Medium" panose="02000600000000000000" pitchFamily="50" charset="-128"/>
                <a:ea typeface="コーポレート・ロゴ ver2 Medium" panose="02000600000000000000" pitchFamily="50" charset="-128"/>
              </a:rPr>
              <a:t>往復回転運動するように作られている部品である。 </a:t>
            </a:r>
          </a:p>
          <a:p>
            <a:endParaRPr kumimoji="1" lang="en-US" altLang="ja-JP" sz="2000" dirty="0">
              <a:latin typeface="コーポレート・ロゴ ver2 Medium" panose="02000600000000000000" pitchFamily="50" charset="-128"/>
              <a:ea typeface="コーポレート・ロゴ ver2 Medium" panose="02000600000000000000" pitchFamily="50" charset="-128"/>
            </a:endParaRPr>
          </a:p>
          <a:p>
            <a:endParaRPr lang="en-US" altLang="ja-JP" sz="2000" dirty="0">
              <a:latin typeface="コーポレート・ロゴ ver2 Medium" panose="02000600000000000000" pitchFamily="50" charset="-128"/>
              <a:ea typeface="コーポレート・ロゴ ver2 Medium" panose="02000600000000000000" pitchFamily="50" charset="-128"/>
            </a:endParaRPr>
          </a:p>
          <a:p>
            <a:endParaRPr lang="en-US" altLang="ja-JP" sz="2000" dirty="0">
              <a:latin typeface="コーポレート・ロゴ ver2 Medium" panose="02000600000000000000" pitchFamily="50" charset="-128"/>
              <a:ea typeface="コーポレート・ロゴ ver2 Medium" panose="02000600000000000000" pitchFamily="50" charset="-128"/>
            </a:endParaRPr>
          </a:p>
          <a:p>
            <a:r>
              <a:rPr kumimoji="1" lang="ja-JP" altLang="en-US" sz="2000" dirty="0">
                <a:latin typeface="コーポレート・ロゴ ver2 Medium" panose="02000600000000000000" pitchFamily="50" charset="-128"/>
                <a:ea typeface="コーポレート・ロゴ ver2 Medium" panose="02000600000000000000" pitchFamily="50" charset="-128"/>
              </a:rPr>
              <a:t>巻状に巻かれた細いひげぜんまいを内蔵するコマのような形をした部品。 </a:t>
            </a:r>
          </a:p>
        </p:txBody>
      </p:sp>
      <p:sp>
        <p:nvSpPr>
          <p:cNvPr id="9" name="テキスト ボックス 8">
            <a:extLst>
              <a:ext uri="{FF2B5EF4-FFF2-40B4-BE49-F238E27FC236}">
                <a16:creationId xmlns:a16="http://schemas.microsoft.com/office/drawing/2014/main" id="{DBA5D4F1-D6A5-2DEC-1E5C-420754364226}"/>
              </a:ext>
            </a:extLst>
          </p:cNvPr>
          <p:cNvSpPr txBox="1"/>
          <p:nvPr/>
        </p:nvSpPr>
        <p:spPr>
          <a:xfrm>
            <a:off x="544298" y="1122838"/>
            <a:ext cx="1066318" cy="461665"/>
          </a:xfrm>
          <a:prstGeom prst="rect">
            <a:avLst/>
          </a:prstGeom>
          <a:solidFill>
            <a:srgbClr val="04E6E1"/>
          </a:solidFill>
          <a:scene3d>
            <a:camera prst="orthographicFront">
              <a:rot lat="4800000" lon="0" rev="0"/>
            </a:camera>
            <a:lightRig rig="flat" dir="t"/>
          </a:scene3d>
          <a:sp3d z="127000" prstMaterial="matte"/>
        </p:spPr>
        <p:txBody>
          <a:bodyPr wrap="none" rtlCol="0">
            <a:spAutoFit/>
            <a:flatTx/>
          </a:bodyPr>
          <a:lstStyle/>
          <a:p>
            <a:r>
              <a:rPr kumimoji="1" lang="ja-JP" altLang="en-US" sz="2400" b="1" dirty="0">
                <a:latin typeface="コーポレート・ロゴ ver2 Medium" panose="02000600000000000000" pitchFamily="50" charset="-128"/>
                <a:ea typeface="コーポレート・ロゴ ver2 Medium" panose="02000600000000000000" pitchFamily="50" charset="-128"/>
              </a:rPr>
              <a:t>仕組み</a:t>
            </a:r>
            <a:endParaRPr kumimoji="1" lang="en-US" altLang="ja-JP" sz="2400" b="1" dirty="0">
              <a:latin typeface="コーポレート・ロゴ ver2 Medium" panose="02000600000000000000" pitchFamily="50" charset="-128"/>
              <a:ea typeface="コーポレート・ロゴ ver2 Medium" panose="02000600000000000000" pitchFamily="50" charset="-128"/>
            </a:endParaRPr>
          </a:p>
        </p:txBody>
      </p:sp>
      <p:sp>
        <p:nvSpPr>
          <p:cNvPr id="10" name="テキスト ボックス 9">
            <a:extLst>
              <a:ext uri="{FF2B5EF4-FFF2-40B4-BE49-F238E27FC236}">
                <a16:creationId xmlns:a16="http://schemas.microsoft.com/office/drawing/2014/main" id="{4989FC5D-D796-7845-FD3C-B3C696DEA4E2}"/>
              </a:ext>
            </a:extLst>
          </p:cNvPr>
          <p:cNvSpPr txBox="1"/>
          <p:nvPr/>
        </p:nvSpPr>
        <p:spPr>
          <a:xfrm>
            <a:off x="544298" y="3524539"/>
            <a:ext cx="1418978" cy="461665"/>
          </a:xfrm>
          <a:prstGeom prst="rect">
            <a:avLst/>
          </a:prstGeom>
          <a:solidFill>
            <a:srgbClr val="04E6E1"/>
          </a:solidFill>
          <a:scene3d>
            <a:camera prst="orthographicFront">
              <a:rot lat="4800000" lon="0" rev="0"/>
            </a:camera>
            <a:lightRig rig="flat" dir="t"/>
          </a:scene3d>
          <a:sp3d z="127000" prstMaterial="matte"/>
        </p:spPr>
        <p:txBody>
          <a:bodyPr wrap="none" rtlCol="0">
            <a:spAutoFit/>
            <a:flatTx/>
          </a:bodyPr>
          <a:lstStyle/>
          <a:p>
            <a:r>
              <a:rPr kumimoji="1" lang="ja-JP" altLang="en-US" sz="2400" b="1" dirty="0">
                <a:latin typeface="コーポレート・ロゴ ver2 Medium" panose="02000600000000000000" pitchFamily="50" charset="-128"/>
                <a:ea typeface="コーポレート・ロゴ ver2 Medium" panose="02000600000000000000" pitchFamily="50" charset="-128"/>
              </a:rPr>
              <a:t>てんぷとは</a:t>
            </a:r>
          </a:p>
        </p:txBody>
      </p:sp>
      <p:sp>
        <p:nvSpPr>
          <p:cNvPr id="12" name="テキスト ボックス 11">
            <a:extLst>
              <a:ext uri="{FF2B5EF4-FFF2-40B4-BE49-F238E27FC236}">
                <a16:creationId xmlns:a16="http://schemas.microsoft.com/office/drawing/2014/main" id="{4AB111FB-68AA-F471-7CBF-3AC48D17B55E}"/>
              </a:ext>
            </a:extLst>
          </p:cNvPr>
          <p:cNvSpPr txBox="1"/>
          <p:nvPr/>
        </p:nvSpPr>
        <p:spPr>
          <a:xfrm>
            <a:off x="544298" y="5308136"/>
            <a:ext cx="2182008" cy="461665"/>
          </a:xfrm>
          <a:prstGeom prst="rect">
            <a:avLst/>
          </a:prstGeom>
          <a:solidFill>
            <a:srgbClr val="04E6E1"/>
          </a:solidFill>
          <a:scene3d>
            <a:camera prst="orthographicFront">
              <a:rot lat="4800000" lon="0" rev="0"/>
            </a:camera>
            <a:lightRig rig="flat" dir="t"/>
          </a:scene3d>
          <a:sp3d z="127000" prstMaterial="matte"/>
        </p:spPr>
        <p:txBody>
          <a:bodyPr wrap="none" rtlCol="0">
            <a:spAutoFit/>
            <a:flatTx/>
          </a:bodyPr>
          <a:lstStyle/>
          <a:p>
            <a:r>
              <a:rPr lang="ja-JP" altLang="en-US" sz="2400" b="1" dirty="0">
                <a:latin typeface="コーポレート・ロゴ ver2 Medium" panose="02000600000000000000" pitchFamily="50" charset="-128"/>
                <a:ea typeface="コーポレート・ロゴ ver2 Medium" panose="02000600000000000000" pitchFamily="50" charset="-128"/>
              </a:rPr>
              <a:t>ひげせんまい</a:t>
            </a:r>
            <a:r>
              <a:rPr kumimoji="1" lang="ja-JP" altLang="en-US" sz="2400" b="1" dirty="0">
                <a:latin typeface="コーポレート・ロゴ ver2 Medium" panose="02000600000000000000" pitchFamily="50" charset="-128"/>
                <a:ea typeface="コーポレート・ロゴ ver2 Medium" panose="02000600000000000000" pitchFamily="50" charset="-128"/>
              </a:rPr>
              <a:t>とは</a:t>
            </a:r>
          </a:p>
        </p:txBody>
      </p:sp>
      <p:pic>
        <p:nvPicPr>
          <p:cNvPr id="2050" name="Picture 2">
            <a:extLst>
              <a:ext uri="{FF2B5EF4-FFF2-40B4-BE49-F238E27FC236}">
                <a16:creationId xmlns:a16="http://schemas.microsoft.com/office/drawing/2014/main" id="{38C54131-6006-3C49-88AE-495CCFA275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6304" y="676835"/>
            <a:ext cx="4714446" cy="34954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6098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498BA89F-7155-4BD6-B427-8B6E3724FD43}"/>
              </a:ext>
            </a:extLst>
          </p:cNvPr>
          <p:cNvSpPr txBox="1"/>
          <p:nvPr/>
        </p:nvSpPr>
        <p:spPr>
          <a:xfrm>
            <a:off x="460229" y="320948"/>
            <a:ext cx="4219721" cy="646331"/>
          </a:xfrm>
          <a:prstGeom prst="rect">
            <a:avLst/>
          </a:prstGeom>
          <a:noFill/>
        </p:spPr>
        <p:txBody>
          <a:bodyPr wrap="square" rtlCol="0">
            <a:spAutoFit/>
          </a:bodyPr>
          <a:lstStyle/>
          <a:p>
            <a:pPr algn="ctr"/>
            <a:r>
              <a:rPr kumimoji="1" lang="ja-JP" altLang="en-US" sz="3600" dirty="0">
                <a:latin typeface="コーポレート・ロゴ ver2 Bold" panose="02000600000000000000" pitchFamily="50" charset="-128"/>
                <a:ea typeface="コーポレート・ロゴ ver2 Bold" panose="02000600000000000000" pitchFamily="50" charset="-128"/>
              </a:rPr>
              <a:t>モデリング</a:t>
            </a:r>
            <a:r>
              <a:rPr kumimoji="1" lang="en-US" altLang="ja-JP" sz="3600" dirty="0">
                <a:latin typeface="コーポレート・ロゴ ver2 Bold" panose="02000600000000000000" pitchFamily="50" charset="-128"/>
                <a:ea typeface="コーポレート・ロゴ ver2 Bold" panose="02000600000000000000" pitchFamily="50" charset="-128"/>
              </a:rPr>
              <a:t>(Blender)</a:t>
            </a:r>
            <a:endParaRPr kumimoji="1" lang="ja-JP" altLang="en-US" sz="3600" dirty="0">
              <a:latin typeface="コーポレート・ロゴ ver2 Bold" panose="02000600000000000000" pitchFamily="50" charset="-128"/>
              <a:ea typeface="コーポレート・ロゴ ver2 Bold" panose="02000600000000000000" pitchFamily="50" charset="-128"/>
            </a:endParaRPr>
          </a:p>
        </p:txBody>
      </p:sp>
      <p:pic>
        <p:nvPicPr>
          <p:cNvPr id="5" name="図 4">
            <a:extLst>
              <a:ext uri="{FF2B5EF4-FFF2-40B4-BE49-F238E27FC236}">
                <a16:creationId xmlns:a16="http://schemas.microsoft.com/office/drawing/2014/main" id="{2908C8F8-CD92-E85C-41F1-E24C4B6B7D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5184" y="1200906"/>
            <a:ext cx="9321632" cy="5243418"/>
          </a:xfrm>
          <a:prstGeom prst="rect">
            <a:avLst/>
          </a:prstGeom>
        </p:spPr>
      </p:pic>
    </p:spTree>
    <p:extLst>
      <p:ext uri="{BB962C8B-B14F-4D97-AF65-F5344CB8AC3E}">
        <p14:creationId xmlns:p14="http://schemas.microsoft.com/office/powerpoint/2010/main" val="4225595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498BA89F-7155-4BD6-B427-8B6E3724FD43}"/>
              </a:ext>
            </a:extLst>
          </p:cNvPr>
          <p:cNvSpPr txBox="1"/>
          <p:nvPr/>
        </p:nvSpPr>
        <p:spPr>
          <a:xfrm>
            <a:off x="460229" y="320948"/>
            <a:ext cx="4219721" cy="646331"/>
          </a:xfrm>
          <a:prstGeom prst="rect">
            <a:avLst/>
          </a:prstGeom>
          <a:noFill/>
        </p:spPr>
        <p:txBody>
          <a:bodyPr wrap="square" rtlCol="0">
            <a:spAutoFit/>
          </a:bodyPr>
          <a:lstStyle/>
          <a:p>
            <a:pPr algn="ctr"/>
            <a:r>
              <a:rPr kumimoji="1" lang="ja-JP" altLang="en-US" sz="3600" dirty="0">
                <a:latin typeface="コーポレート・ロゴ ver2 Bold" panose="02000600000000000000" pitchFamily="50" charset="-128"/>
                <a:ea typeface="コーポレート・ロゴ ver2 Bold" panose="02000600000000000000" pitchFamily="50" charset="-128"/>
              </a:rPr>
              <a:t>モデリング</a:t>
            </a:r>
            <a:r>
              <a:rPr kumimoji="1" lang="en-US" altLang="ja-JP" sz="3600" dirty="0">
                <a:latin typeface="コーポレート・ロゴ ver2 Bold" panose="02000600000000000000" pitchFamily="50" charset="-128"/>
                <a:ea typeface="コーポレート・ロゴ ver2 Bold" panose="02000600000000000000" pitchFamily="50" charset="-128"/>
              </a:rPr>
              <a:t>(Blender)</a:t>
            </a:r>
            <a:endParaRPr kumimoji="1" lang="ja-JP" altLang="en-US" sz="3600" dirty="0">
              <a:latin typeface="コーポレート・ロゴ ver2 Bold" panose="02000600000000000000" pitchFamily="50" charset="-128"/>
              <a:ea typeface="コーポレート・ロゴ ver2 Bold" panose="02000600000000000000" pitchFamily="50" charset="-128"/>
            </a:endParaRPr>
          </a:p>
        </p:txBody>
      </p:sp>
      <p:pic>
        <p:nvPicPr>
          <p:cNvPr id="9" name="図 8">
            <a:extLst>
              <a:ext uri="{FF2B5EF4-FFF2-40B4-BE49-F238E27FC236}">
                <a16:creationId xmlns:a16="http://schemas.microsoft.com/office/drawing/2014/main" id="{E7E8D97C-47E3-F7F1-568D-AD9D5FE84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2475" y="948464"/>
            <a:ext cx="9935268" cy="5588588"/>
          </a:xfrm>
          <a:prstGeom prst="rect">
            <a:avLst/>
          </a:prstGeom>
        </p:spPr>
      </p:pic>
    </p:spTree>
    <p:extLst>
      <p:ext uri="{BB962C8B-B14F-4D97-AF65-F5344CB8AC3E}">
        <p14:creationId xmlns:p14="http://schemas.microsoft.com/office/powerpoint/2010/main" val="2899645430"/>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TotalTime>
  <Words>194</Words>
  <Application>Microsoft Office PowerPoint</Application>
  <PresentationFormat>ワイド画面</PresentationFormat>
  <Paragraphs>34</Paragraphs>
  <Slides>5</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5</vt:i4>
      </vt:variant>
    </vt:vector>
  </HeadingPairs>
  <TitlesOfParts>
    <vt:vector size="12" baseType="lpstr">
      <vt:lpstr>コーポレート・ロゴ ver2 Bold</vt:lpstr>
      <vt:lpstr>コーポレート・ロゴ ver2 Medium</vt:lpstr>
      <vt:lpstr>マキナス 4 Flat</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A1one dx</dc:creator>
  <cp:lastModifiedBy>齋藤 健吾_有明</cp:lastModifiedBy>
  <cp:revision>10</cp:revision>
  <dcterms:created xsi:type="dcterms:W3CDTF">2022-04-15T13:24:48Z</dcterms:created>
  <dcterms:modified xsi:type="dcterms:W3CDTF">2022-05-25T05:01:42Z</dcterms:modified>
</cp:coreProperties>
</file>

<file path=docProps/thumbnail.jpeg>
</file>